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9" r:id="rId4"/>
    <p:sldId id="263" r:id="rId5"/>
    <p:sldId id="280" r:id="rId6"/>
    <p:sldId id="265" r:id="rId7"/>
    <p:sldId id="266" r:id="rId8"/>
    <p:sldId id="267" r:id="rId9"/>
    <p:sldId id="268" r:id="rId10"/>
    <p:sldId id="271" r:id="rId11"/>
    <p:sldId id="277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57" d="100"/>
          <a:sy n="57" d="100"/>
        </p:scale>
        <p:origin x="-3174" y="-15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7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7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4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9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5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7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5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9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2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1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0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B3DBC-8FAA-49AC-982C-83257C097EA9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CAE9-8899-4FB4-98CF-2D20E17F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2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1.jpeg"/><Relationship Id="rId7" Type="http://schemas.openxmlformats.org/officeDocument/2006/relationships/hyperlink" Target="../Copy%20of%20THAO%20GIANG%2011-1%20sua%20xong%20-%20Good.pptx#-1,19,Slide 19" TargetMode="Externa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ell\Downloads\La%20Ghe%20-%20Be%20Bao%20Ngu.mp3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10" Type="http://schemas.openxmlformats.org/officeDocument/2006/relationships/image" Target="../media/image7.gif"/><Relationship Id="rId4" Type="http://schemas.openxmlformats.org/officeDocument/2006/relationships/image" Target="../media/image2.gif"/><Relationship Id="rId9" Type="http://schemas.openxmlformats.org/officeDocument/2006/relationships/image" Target="../media/image6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Picture1j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0"/>
            <a:ext cx="9372600" cy="723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AutoShape 9"/>
          <p:cNvSpPr>
            <a:spLocks noChangeArrowheads="1"/>
          </p:cNvSpPr>
          <p:nvPr/>
        </p:nvSpPr>
        <p:spPr bwMode="auto">
          <a:xfrm rot="1241727">
            <a:off x="0" y="914400"/>
            <a:ext cx="725488" cy="533400"/>
          </a:xfrm>
          <a:prstGeom prst="star5">
            <a:avLst/>
          </a:prstGeom>
          <a:gradFill rotWithShape="1">
            <a:gsLst>
              <a:gs pos="0">
                <a:srgbClr val="FF0066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charset="0"/>
            </a:endParaRP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8534400" y="0"/>
            <a:ext cx="609600" cy="457200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2971800" y="3886200"/>
            <a:ext cx="381000" cy="457200"/>
          </a:xfrm>
          <a:prstGeom prst="star5">
            <a:avLst/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charset="0"/>
            </a:endParaRPr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1219200" y="2057400"/>
            <a:ext cx="381000" cy="457200"/>
          </a:xfrm>
          <a:prstGeom prst="star5">
            <a:avLst/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charset="0"/>
            </a:endParaRP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 rot="1241727">
            <a:off x="5697538" y="3832225"/>
            <a:ext cx="725487" cy="817563"/>
          </a:xfrm>
          <a:prstGeom prst="star5">
            <a:avLst/>
          </a:prstGeom>
          <a:gradFill rotWithShape="1">
            <a:gsLst>
              <a:gs pos="0">
                <a:srgbClr val="FF0066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cs typeface="Arial" charset="0"/>
            </a:endParaRPr>
          </a:p>
        </p:txBody>
      </p:sp>
      <p:sp>
        <p:nvSpPr>
          <p:cNvPr id="21518" name="WordArt 14"/>
          <p:cNvSpPr>
            <a:spLocks noChangeArrowheads="1" noChangeShapeType="1" noTextEdit="1"/>
          </p:cNvSpPr>
          <p:nvPr/>
        </p:nvSpPr>
        <p:spPr bwMode="auto">
          <a:xfrm>
            <a:off x="990600" y="533400"/>
            <a:ext cx="7620000" cy="6019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88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CHÀO QUÝ THẦY CÔ  VỀ DỰ GIỜ</a:t>
            </a:r>
          </a:p>
        </p:txBody>
      </p:sp>
      <p:pic>
        <p:nvPicPr>
          <p:cNvPr id="21525" name="Picture 21" descr="pháo 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-685800"/>
            <a:ext cx="17907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La Ghe - Be Bao Ng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 descr="http://i1264.photobucket.com/albums/jj484/bichtram3/band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795963"/>
            <a:ext cx="1447800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miley Face 11">
            <a:hlinkClick r:id="rId7" action="ppaction://hlinkpres?slideindex=19&amp;slidetitle=Slide 19"/>
          </p:cNvPr>
          <p:cNvSpPr/>
          <p:nvPr/>
        </p:nvSpPr>
        <p:spPr>
          <a:xfrm>
            <a:off x="533400" y="3657600"/>
            <a:ext cx="228600" cy="3048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600200" y="4845051"/>
            <a:ext cx="6934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Giáo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viên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209800" y="2133600"/>
            <a:ext cx="5791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</a:rPr>
              <a:t>môn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</a:rPr>
              <a:t>Chính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</a:rPr>
              <a:t>tả</a:t>
            </a:r>
            <a:endParaRPr lang="en-US" sz="4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7" name="Picture 6" descr="11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1"/>
            <a:ext cx="1676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1" descr="whatluv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-228600"/>
            <a:ext cx="1066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3" descr="x1pc_jqddVOWRk-VaEPLmKuGpUDH4oRqaW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2971800"/>
            <a:ext cx="222368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1676400" y="5464314"/>
            <a:ext cx="2209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Lớp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sz="40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198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5" presetClass="entr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50" autoRev="1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" dur="250" autoRev="1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3" presetClass="exit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46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1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21513" grpId="0" animBg="1"/>
      <p:bldP spid="21513" grpId="1" animBg="1"/>
      <p:bldP spid="21513" grpId="2" animBg="1"/>
      <p:bldP spid="21514" grpId="0" animBg="1"/>
      <p:bldP spid="21515" grpId="0" animBg="1"/>
      <p:bldP spid="21515" grpId="1" animBg="1"/>
      <p:bldP spid="215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04800" y="2209800"/>
            <a:ext cx="88392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400" b="1" dirty="0">
                <a:solidFill>
                  <a:schemeClr val="hlink"/>
                </a:solidFill>
                <a:latin typeface="Times New Roman" pitchFamily="18" charset="0"/>
              </a:rPr>
              <a:t>2.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Tìm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3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từ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có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tiếng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mang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vần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i="1" dirty="0" err="1" smtClean="0">
                <a:solidFill>
                  <a:srgbClr val="FF0000"/>
                </a:solidFill>
                <a:latin typeface="Times New Roman" pitchFamily="18" charset="0"/>
              </a:rPr>
              <a:t>ao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, 3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từ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có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tiếng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mang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vần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i="1" dirty="0" smtClean="0">
                <a:solidFill>
                  <a:srgbClr val="FF0000"/>
                </a:solidFill>
                <a:latin typeface="Times New Roman" pitchFamily="18" charset="0"/>
              </a:rPr>
              <a:t>au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.</a:t>
            </a:r>
            <a:endParaRPr lang="en-US" sz="3400" b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0" y="3280827"/>
            <a:ext cx="5105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</a:rPr>
              <a:t>+</a:t>
            </a:r>
            <a:r>
              <a:rPr lang="en-US" sz="3200" b="1" dirty="0" smtClean="0">
                <a:solidFill>
                  <a:schemeClr val="hlink"/>
                </a:solidFill>
                <a:latin typeface="Times New Roman" pitchFamily="18" charset="0"/>
              </a:rPr>
              <a:t> 3 </a:t>
            </a:r>
            <a:r>
              <a:rPr lang="en-US" sz="3200" b="1" dirty="0" err="1" smtClean="0">
                <a:solidFill>
                  <a:schemeClr val="hlink"/>
                </a:solidFill>
                <a:latin typeface="Times New Roman" pitchFamily="18" charset="0"/>
              </a:rPr>
              <a:t>từ</a:t>
            </a:r>
            <a:r>
              <a:rPr lang="en-US" sz="32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hlink"/>
                </a:solidFill>
                <a:latin typeface="Times New Roman" pitchFamily="18" charset="0"/>
              </a:rPr>
              <a:t>có</a:t>
            </a:r>
            <a:r>
              <a:rPr lang="en-US" sz="32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hlink"/>
                </a:solidFill>
                <a:latin typeface="Times New Roman" pitchFamily="18" charset="0"/>
              </a:rPr>
              <a:t>tiếng</a:t>
            </a:r>
            <a:r>
              <a:rPr lang="en-US" sz="32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hlink"/>
                </a:solidFill>
                <a:latin typeface="Times New Roman" pitchFamily="18" charset="0"/>
              </a:rPr>
              <a:t>mang</a:t>
            </a:r>
            <a:r>
              <a:rPr lang="en-US" sz="32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hlink"/>
                </a:solidFill>
                <a:latin typeface="Times New Roman" pitchFamily="18" charset="0"/>
              </a:rPr>
              <a:t>vần</a:t>
            </a:r>
            <a:r>
              <a:rPr lang="en-US" sz="32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</a:rPr>
              <a:t>ao</a:t>
            </a:r>
            <a:r>
              <a:rPr lang="en-US" sz="3200" b="1" dirty="0" smtClean="0">
                <a:solidFill>
                  <a:schemeClr val="hlink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4724400"/>
            <a:ext cx="541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</a:rPr>
              <a:t>+ 3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</a:rPr>
              <a:t>từ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</a:rPr>
              <a:t>tiếng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</a:rPr>
              <a:t>mang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</a:rPr>
              <a:t>vần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au</a:t>
            </a:r>
            <a:r>
              <a:rPr lang="en-US" sz="3200" b="1" dirty="0" smtClean="0">
                <a:solidFill>
                  <a:schemeClr val="hlink"/>
                </a:solidFill>
                <a:latin typeface="Times New Roman" pitchFamily="18" charset="0"/>
              </a:rPr>
              <a:t>:</a:t>
            </a:r>
            <a:endParaRPr lang="en-US" sz="3200" b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3723382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</a:rPr>
              <a:t>bao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nhiêu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mưa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bão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cao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dạo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bảo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báo</a:t>
            </a:r>
            <a:r>
              <a:rPr lang="en-US" sz="3200" b="1" dirty="0" smtClean="0">
                <a:latin typeface="Times New Roman" pitchFamily="18" charset="0"/>
              </a:rPr>
              <a:t> tin, </a:t>
            </a:r>
            <a:r>
              <a:rPr lang="en-US" sz="3200" b="1" dirty="0" err="1" smtClean="0">
                <a:latin typeface="Times New Roman" pitchFamily="18" charset="0"/>
              </a:rPr>
              <a:t>đào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đất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chào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cháo</a:t>
            </a:r>
            <a:r>
              <a:rPr lang="en-US" sz="3200" b="1" dirty="0" smtClean="0">
                <a:latin typeface="Times New Roman" pitchFamily="18" charset="0"/>
              </a:rPr>
              <a:t>,…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1816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</a:rPr>
              <a:t>b</a:t>
            </a:r>
            <a:r>
              <a:rPr lang="en-US" sz="3200" b="1" dirty="0" err="1" smtClean="0">
                <a:latin typeface="Times New Roman" pitchFamily="18" charset="0"/>
              </a:rPr>
              <a:t>áu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vật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đau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rau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cây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cau</a:t>
            </a:r>
            <a:r>
              <a:rPr lang="en-US" sz="3200" b="1" dirty="0" smtClean="0">
                <a:latin typeface="Times New Roman" pitchFamily="18" charset="0"/>
              </a:rPr>
              <a:t>, con </a:t>
            </a:r>
            <a:r>
              <a:rPr lang="en-US" sz="3200" b="1" dirty="0" err="1" smtClean="0">
                <a:latin typeface="Times New Roman" pitchFamily="18" charset="0"/>
              </a:rPr>
              <a:t>cháu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mau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nhàu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nát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giàu</a:t>
            </a:r>
            <a:r>
              <a:rPr lang="en-US" sz="3200" b="1" dirty="0" smtClean="0">
                <a:latin typeface="Times New Roman" pitchFamily="18" charset="0"/>
              </a:rPr>
              <a:t>,…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09918" y="609600"/>
            <a:ext cx="8001000" cy="143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500" u="sng" dirty="0" err="1" smtClean="0">
                <a:latin typeface="Times New Roman" pitchFamily="18" charset="0"/>
              </a:rPr>
              <a:t>Chính</a:t>
            </a:r>
            <a:r>
              <a:rPr lang="en-US" sz="3500" u="sng" dirty="0" smtClean="0">
                <a:latin typeface="Times New Roman" pitchFamily="18" charset="0"/>
              </a:rPr>
              <a:t> </a:t>
            </a:r>
            <a:r>
              <a:rPr lang="en-US" sz="3500" u="sng" dirty="0" err="1">
                <a:latin typeface="Times New Roman" pitchFamily="18" charset="0"/>
              </a:rPr>
              <a:t>tả</a:t>
            </a:r>
            <a:r>
              <a:rPr lang="en-US" sz="3500" dirty="0">
                <a:latin typeface="Times New Roman" pitchFamily="18" charset="0"/>
              </a:rPr>
              <a:t> (</a:t>
            </a:r>
            <a:r>
              <a:rPr lang="en-US" sz="3500" dirty="0" err="1">
                <a:latin typeface="Times New Roman" pitchFamily="18" charset="0"/>
              </a:rPr>
              <a:t>nghe</a:t>
            </a:r>
            <a:r>
              <a:rPr lang="en-US" sz="3500" dirty="0">
                <a:latin typeface="Times New Roman" pitchFamily="18" charset="0"/>
              </a:rPr>
              <a:t> - </a:t>
            </a:r>
            <a:r>
              <a:rPr lang="en-US" sz="3500" dirty="0" err="1">
                <a:latin typeface="Times New Roman" pitchFamily="18" charset="0"/>
              </a:rPr>
              <a:t>viết</a:t>
            </a:r>
            <a:r>
              <a:rPr lang="en-US" sz="35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		 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tay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dịu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dàng</a:t>
            </a:r>
            <a:endParaRPr lang="en-US" sz="3500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500" dirty="0" err="1" smtClean="0">
                <a:latin typeface="Times New Roman" pitchFamily="18" charset="0"/>
              </a:rPr>
              <a:t>Phân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biệt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ao</a:t>
            </a:r>
            <a:r>
              <a:rPr lang="en-US" sz="3500" dirty="0" smtClean="0">
                <a:latin typeface="Times New Roman" pitchFamily="18" charset="0"/>
              </a:rPr>
              <a:t>/au, r/d/</a:t>
            </a:r>
            <a:r>
              <a:rPr lang="en-US" sz="3500" dirty="0" err="1" smtClean="0">
                <a:latin typeface="Times New Roman" pitchFamily="18" charset="0"/>
              </a:rPr>
              <a:t>gi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uôn</a:t>
            </a:r>
            <a:r>
              <a:rPr lang="en-US" sz="3500" dirty="0" smtClean="0">
                <a:latin typeface="Times New Roman" pitchFamily="18" charset="0"/>
              </a:rPr>
              <a:t>/</a:t>
            </a:r>
            <a:r>
              <a:rPr lang="en-US" sz="3500" dirty="0" err="1" smtClean="0">
                <a:latin typeface="Times New Roman" pitchFamily="18" charset="0"/>
              </a:rPr>
              <a:t>uông</a:t>
            </a:r>
            <a:endParaRPr lang="en-US" sz="3500" dirty="0"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400" y="47113"/>
            <a:ext cx="80010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24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 l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2017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9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3.b)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Tìm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tiếng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có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vần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</a:rPr>
              <a:t>uôn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hay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</a:rPr>
              <a:t>uông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thích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hợp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với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mỗi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chỗ</a:t>
            </a:r>
            <a:r>
              <a:rPr lang="en-US" sz="3400" b="1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hlink"/>
                </a:solidFill>
                <a:latin typeface="Times New Roman" pitchFamily="18" charset="0"/>
              </a:rPr>
              <a:t>trống</a:t>
            </a:r>
            <a:endParaRPr lang="en-US" sz="3400" b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400" y="3414712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eaLnBrk="1" hangingPunct="1">
              <a:buFontTx/>
              <a:buChar char="-"/>
            </a:pPr>
            <a:r>
              <a:rPr lang="en-US" sz="3200" dirty="0" err="1" smtClean="0">
                <a:latin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</a:rPr>
              <a:t>   …    </a:t>
            </a:r>
            <a:r>
              <a:rPr lang="en-US" sz="3200" dirty="0" err="1" smtClean="0">
                <a:latin typeface="Times New Roman" pitchFamily="18" charset="0"/>
              </a:rPr>
              <a:t>quê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</a:rPr>
              <a:t>  …   </a:t>
            </a:r>
            <a:r>
              <a:rPr lang="en-US" sz="3200" dirty="0" err="1" smtClean="0">
                <a:latin typeface="Times New Roman" pitchFamily="18" charset="0"/>
              </a:rPr>
              <a:t>xanh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tốt</a:t>
            </a:r>
            <a:r>
              <a:rPr lang="en-US" sz="3200" dirty="0" smtClean="0">
                <a:latin typeface="Times New Roman" pitchFamily="18" charset="0"/>
              </a:rPr>
              <a:t>.</a:t>
            </a:r>
          </a:p>
          <a:p>
            <a:pPr marL="457200" indent="-457200" eaLnBrk="1" hangingPunct="1">
              <a:buFontTx/>
              <a:buChar char="-"/>
            </a:pPr>
            <a:r>
              <a:rPr lang="en-US" sz="3200" dirty="0" err="1" smtClean="0">
                <a:latin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từ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nguồn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đổ</a:t>
            </a:r>
            <a:r>
              <a:rPr lang="en-US" sz="3200" dirty="0" smtClean="0">
                <a:latin typeface="Times New Roman" pitchFamily="18" charset="0"/>
              </a:rPr>
              <a:t>   …    , </a:t>
            </a:r>
            <a:r>
              <a:rPr lang="en-US" sz="3200" dirty="0" err="1" smtClean="0">
                <a:latin typeface="Times New Roman" pitchFamily="18" charset="0"/>
              </a:rPr>
              <a:t>chảy</a:t>
            </a:r>
            <a:r>
              <a:rPr lang="en-US" sz="3200" dirty="0" smtClean="0">
                <a:latin typeface="Times New Roman" pitchFamily="18" charset="0"/>
              </a:rPr>
              <a:t>  …  </a:t>
            </a:r>
            <a:r>
              <a:rPr lang="en-US" sz="3200" dirty="0" err="1" smtClean="0">
                <a:latin typeface="Times New Roman" pitchFamily="18" charset="0"/>
              </a:rPr>
              <a:t>cuộn</a:t>
            </a:r>
            <a:r>
              <a:rPr lang="en-US" sz="3200" dirty="0" smtClean="0">
                <a:latin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34290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uộng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4300" y="3429000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3911025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3911025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uộn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856129" y="685800"/>
            <a:ext cx="8001000" cy="143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500" u="sng" dirty="0" err="1" smtClean="0">
                <a:latin typeface="Times New Roman" pitchFamily="18" charset="0"/>
              </a:rPr>
              <a:t>Chính</a:t>
            </a:r>
            <a:r>
              <a:rPr lang="en-US" sz="3500" u="sng" dirty="0" smtClean="0">
                <a:latin typeface="Times New Roman" pitchFamily="18" charset="0"/>
              </a:rPr>
              <a:t> </a:t>
            </a:r>
            <a:r>
              <a:rPr lang="en-US" sz="3500" u="sng" dirty="0" err="1">
                <a:latin typeface="Times New Roman" pitchFamily="18" charset="0"/>
              </a:rPr>
              <a:t>tả</a:t>
            </a:r>
            <a:r>
              <a:rPr lang="en-US" sz="3500" dirty="0">
                <a:latin typeface="Times New Roman" pitchFamily="18" charset="0"/>
              </a:rPr>
              <a:t> (</a:t>
            </a:r>
            <a:r>
              <a:rPr lang="en-US" sz="3500" dirty="0" err="1">
                <a:latin typeface="Times New Roman" pitchFamily="18" charset="0"/>
              </a:rPr>
              <a:t>nghe</a:t>
            </a:r>
            <a:r>
              <a:rPr lang="en-US" sz="3500" dirty="0">
                <a:latin typeface="Times New Roman" pitchFamily="18" charset="0"/>
              </a:rPr>
              <a:t> - </a:t>
            </a:r>
            <a:r>
              <a:rPr lang="en-US" sz="3500" dirty="0" err="1">
                <a:latin typeface="Times New Roman" pitchFamily="18" charset="0"/>
              </a:rPr>
              <a:t>viết</a:t>
            </a:r>
            <a:r>
              <a:rPr lang="en-US" sz="35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		 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tay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dịu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dàng</a:t>
            </a:r>
            <a:endParaRPr lang="en-US" sz="3500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500" dirty="0" err="1" smtClean="0">
                <a:latin typeface="Times New Roman" pitchFamily="18" charset="0"/>
              </a:rPr>
              <a:t>Phân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biệt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ao</a:t>
            </a:r>
            <a:r>
              <a:rPr lang="en-US" sz="3500" dirty="0" smtClean="0">
                <a:latin typeface="Times New Roman" pitchFamily="18" charset="0"/>
              </a:rPr>
              <a:t>/au, r/d/</a:t>
            </a:r>
            <a:r>
              <a:rPr lang="en-US" sz="3500" dirty="0" err="1" smtClean="0">
                <a:latin typeface="Times New Roman" pitchFamily="18" charset="0"/>
              </a:rPr>
              <a:t>gi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uôn</a:t>
            </a:r>
            <a:r>
              <a:rPr lang="en-US" sz="3500" dirty="0" smtClean="0">
                <a:latin typeface="Times New Roman" pitchFamily="18" charset="0"/>
              </a:rPr>
              <a:t>/</a:t>
            </a:r>
            <a:r>
              <a:rPr lang="en-US" sz="3500" dirty="0" err="1" smtClean="0">
                <a:latin typeface="Times New Roman" pitchFamily="18" charset="0"/>
              </a:rPr>
              <a:t>uông</a:t>
            </a:r>
            <a:endParaRPr lang="en-US" sz="3500" dirty="0"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33400" y="47113"/>
            <a:ext cx="80010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24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 l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2017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52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7" name="Content Placeholder 3" descr="tải xuống (12)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Rectangle 6"/>
          <p:cNvSpPr/>
          <p:nvPr/>
        </p:nvSpPr>
        <p:spPr>
          <a:xfrm>
            <a:off x="874358" y="2438400"/>
            <a:ext cx="689804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 - DẶN DÒ </a:t>
            </a:r>
          </a:p>
        </p:txBody>
      </p:sp>
      <p:pic>
        <p:nvPicPr>
          <p:cNvPr id="8" name="Picture 14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68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3" descr="273fs7845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3390900"/>
            <a:ext cx="100965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6121ua2lcx211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486400"/>
            <a:ext cx="3667125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45776" y="76200"/>
            <a:ext cx="8001000" cy="211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n-US" sz="3500" dirty="0">
              <a:latin typeface="Times New Roman" pitchFamily="18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500" u="sng" dirty="0" err="1">
                <a:latin typeface="Times New Roman" pitchFamily="18" charset="0"/>
              </a:rPr>
              <a:t>Chính</a:t>
            </a:r>
            <a:r>
              <a:rPr lang="en-US" sz="3500" u="sng" dirty="0">
                <a:latin typeface="Times New Roman" pitchFamily="18" charset="0"/>
              </a:rPr>
              <a:t> </a:t>
            </a:r>
            <a:r>
              <a:rPr lang="en-US" sz="3500" u="sng" dirty="0" err="1">
                <a:latin typeface="Times New Roman" pitchFamily="18" charset="0"/>
              </a:rPr>
              <a:t>tả</a:t>
            </a:r>
            <a:r>
              <a:rPr lang="en-US" sz="3500" dirty="0">
                <a:latin typeface="Times New Roman" pitchFamily="18" charset="0"/>
              </a:rPr>
              <a:t> (</a:t>
            </a:r>
            <a:r>
              <a:rPr lang="en-US" sz="3500" dirty="0" err="1">
                <a:latin typeface="Times New Roman" pitchFamily="18" charset="0"/>
              </a:rPr>
              <a:t>nghe</a:t>
            </a:r>
            <a:r>
              <a:rPr lang="en-US" sz="3500" dirty="0">
                <a:latin typeface="Times New Roman" pitchFamily="18" charset="0"/>
              </a:rPr>
              <a:t> - </a:t>
            </a:r>
            <a:r>
              <a:rPr lang="en-US" sz="3500" dirty="0" err="1">
                <a:latin typeface="Times New Roman" pitchFamily="18" charset="0"/>
              </a:rPr>
              <a:t>viết</a:t>
            </a:r>
            <a:r>
              <a:rPr lang="en-US" sz="35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		 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tay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dịu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dàng</a:t>
            </a:r>
            <a:endParaRPr lang="en-US" sz="3500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500" dirty="0" err="1" smtClean="0">
                <a:latin typeface="Times New Roman" pitchFamily="18" charset="0"/>
              </a:rPr>
              <a:t>Phân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biệt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ao</a:t>
            </a:r>
            <a:r>
              <a:rPr lang="en-US" sz="3500" dirty="0" smtClean="0">
                <a:latin typeface="Times New Roman" pitchFamily="18" charset="0"/>
              </a:rPr>
              <a:t>/au, r/d/</a:t>
            </a:r>
            <a:r>
              <a:rPr lang="en-US" sz="3500" dirty="0" err="1" smtClean="0">
                <a:latin typeface="Times New Roman" pitchFamily="18" charset="0"/>
              </a:rPr>
              <a:t>gi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uôn</a:t>
            </a:r>
            <a:r>
              <a:rPr lang="en-US" sz="3500" dirty="0" smtClean="0">
                <a:latin typeface="Times New Roman" pitchFamily="18" charset="0"/>
              </a:rPr>
              <a:t>/</a:t>
            </a:r>
            <a:r>
              <a:rPr lang="en-US" sz="3500" dirty="0" err="1" smtClean="0">
                <a:latin typeface="Times New Roman" pitchFamily="18" charset="0"/>
              </a:rPr>
              <a:t>uông</a:t>
            </a:r>
            <a:endParaRPr lang="en-US" sz="3500" dirty="0"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33400" y="47113"/>
            <a:ext cx="80010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24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 l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2017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1798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533400" y="47113"/>
            <a:ext cx="80010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24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 l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2017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96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6096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</a:rPr>
              <a:t>Chính</a:t>
            </a:r>
            <a:r>
              <a:rPr lang="en-US" sz="3200" u="sng" dirty="0">
                <a:latin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chép</a:t>
            </a:r>
            <a:r>
              <a:rPr lang="en-US" sz="3200" dirty="0" smtClean="0">
                <a:latin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		    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Bàn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tay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dịu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dàng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200" dirty="0" err="1">
                <a:latin typeface="Times New Roman" pitchFamily="18" charset="0"/>
              </a:rPr>
              <a:t>Phân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ao</a:t>
            </a:r>
            <a:r>
              <a:rPr lang="en-US" sz="3200" dirty="0">
                <a:latin typeface="Times New Roman" pitchFamily="18" charset="0"/>
              </a:rPr>
              <a:t>/au, r/d/</a:t>
            </a:r>
            <a:r>
              <a:rPr lang="en-US" sz="3200" dirty="0" err="1">
                <a:latin typeface="Times New Roman" pitchFamily="18" charset="0"/>
              </a:rPr>
              <a:t>gi</a:t>
            </a:r>
            <a:r>
              <a:rPr lang="en-US" sz="3200" dirty="0">
                <a:latin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</a:rPr>
              <a:t>uôn</a:t>
            </a:r>
            <a:r>
              <a:rPr lang="en-US" sz="3200" dirty="0">
                <a:latin typeface="Times New Roman" pitchFamily="18" charset="0"/>
              </a:rPr>
              <a:t>/</a:t>
            </a:r>
            <a:r>
              <a:rPr lang="en-US" sz="3200" dirty="0" err="1">
                <a:latin typeface="Times New Roman" pitchFamily="18" charset="0"/>
              </a:rPr>
              <a:t>uông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33400" y="47113"/>
            <a:ext cx="80010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24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 l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2017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01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14400" y="694745"/>
            <a:ext cx="8001000" cy="143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500" u="sng" dirty="0" err="1" smtClean="0">
                <a:latin typeface="Times New Roman" pitchFamily="18" charset="0"/>
              </a:rPr>
              <a:t>Chính</a:t>
            </a:r>
            <a:r>
              <a:rPr lang="en-US" sz="3500" u="sng" dirty="0" smtClean="0">
                <a:latin typeface="Times New Roman" pitchFamily="18" charset="0"/>
              </a:rPr>
              <a:t> </a:t>
            </a:r>
            <a:r>
              <a:rPr lang="en-US" sz="3500" u="sng" dirty="0" err="1">
                <a:latin typeface="Times New Roman" pitchFamily="18" charset="0"/>
              </a:rPr>
              <a:t>tả</a:t>
            </a:r>
            <a:r>
              <a:rPr lang="en-US" sz="3500" dirty="0">
                <a:latin typeface="Times New Roman" pitchFamily="18" charset="0"/>
              </a:rPr>
              <a:t> (</a:t>
            </a:r>
            <a:r>
              <a:rPr lang="en-US" sz="3500" dirty="0" err="1">
                <a:latin typeface="Times New Roman" pitchFamily="18" charset="0"/>
              </a:rPr>
              <a:t>nghe</a:t>
            </a:r>
            <a:r>
              <a:rPr lang="en-US" sz="3500" dirty="0">
                <a:latin typeface="Times New Roman" pitchFamily="18" charset="0"/>
              </a:rPr>
              <a:t> - </a:t>
            </a:r>
            <a:r>
              <a:rPr lang="en-US" sz="3500" dirty="0" err="1">
                <a:latin typeface="Times New Roman" pitchFamily="18" charset="0"/>
              </a:rPr>
              <a:t>viết</a:t>
            </a:r>
            <a:r>
              <a:rPr lang="en-US" sz="35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		 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tay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dịu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dàng</a:t>
            </a:r>
            <a:endParaRPr lang="en-US" sz="3500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500" dirty="0" err="1" smtClean="0">
                <a:latin typeface="Times New Roman" pitchFamily="18" charset="0"/>
              </a:rPr>
              <a:t>Phân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biệt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ao</a:t>
            </a:r>
            <a:r>
              <a:rPr lang="en-US" sz="3500" dirty="0" smtClean="0">
                <a:latin typeface="Times New Roman" pitchFamily="18" charset="0"/>
              </a:rPr>
              <a:t>/au, r/d/</a:t>
            </a:r>
            <a:r>
              <a:rPr lang="en-US" sz="3500" dirty="0" err="1" smtClean="0">
                <a:latin typeface="Times New Roman" pitchFamily="18" charset="0"/>
              </a:rPr>
              <a:t>gi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uôn</a:t>
            </a:r>
            <a:r>
              <a:rPr lang="en-US" sz="3500" dirty="0" smtClean="0">
                <a:latin typeface="Times New Roman" pitchFamily="18" charset="0"/>
              </a:rPr>
              <a:t>/</a:t>
            </a:r>
            <a:r>
              <a:rPr lang="en-US" sz="3500" dirty="0" err="1" smtClean="0">
                <a:latin typeface="Times New Roman" pitchFamily="18" charset="0"/>
              </a:rPr>
              <a:t>uông</a:t>
            </a:r>
            <a:endParaRPr lang="en-US" sz="3500" dirty="0">
              <a:latin typeface="Times New Roman" pitchFamily="18" charset="0"/>
            </a:endParaRPr>
          </a:p>
        </p:txBody>
      </p:sp>
      <p:grpSp>
        <p:nvGrpSpPr>
          <p:cNvPr id="44037" name="Group 11"/>
          <p:cNvGrpSpPr>
            <a:grpSpLocks/>
          </p:cNvGrpSpPr>
          <p:nvPr/>
        </p:nvGrpSpPr>
        <p:grpSpPr bwMode="auto">
          <a:xfrm>
            <a:off x="0" y="2133600"/>
            <a:ext cx="1081088" cy="4440747"/>
            <a:chOff x="228600" y="2438400"/>
            <a:chExt cx="1159113" cy="4441588"/>
          </a:xfrm>
        </p:grpSpPr>
        <p:cxnSp>
          <p:nvCxnSpPr>
            <p:cNvPr id="33" name="Straight Connector 32"/>
            <p:cNvCxnSpPr/>
            <p:nvPr/>
          </p:nvCxnSpPr>
          <p:spPr bwMode="auto">
            <a:xfrm>
              <a:off x="228600" y="2438400"/>
              <a:ext cx="1143794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>
              <a:off x="1387713" y="2439988"/>
              <a:ext cx="0" cy="44400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2" name="Straight Connector 31"/>
          <p:cNvCxnSpPr/>
          <p:nvPr/>
        </p:nvCxnSpPr>
        <p:spPr bwMode="auto">
          <a:xfrm>
            <a:off x="1053379" y="6574347"/>
            <a:ext cx="7924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1115724" y="2193924"/>
            <a:ext cx="8077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500" dirty="0">
                <a:solidFill>
                  <a:srgbClr val="0033CC"/>
                </a:solidFill>
                <a:latin typeface="Times New Roman" pitchFamily="18" charset="0"/>
              </a:rPr>
              <a:t>   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giáo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bước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vào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lớp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bắt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đầu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kiểm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tra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bài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làm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ở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nhà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của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học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sinh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sz="35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 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Khi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đến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gần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, An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thì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thào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buồn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bã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:</a:t>
            </a:r>
          </a:p>
          <a:p>
            <a:pPr marL="457200" indent="-457200" eaLnBrk="1" hangingPunct="1">
              <a:buFontTx/>
              <a:buChar char="-"/>
            </a:pP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Thưa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hôm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nay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em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chưa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làm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bài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tập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  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nhẹ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nhàng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xoa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đầu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An.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tay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dịu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dàng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trìu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mến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thương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yêu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</a:t>
            </a:r>
          </a:p>
          <a:p>
            <a:pPr algn="r" eaLnBrk="1" hangingPunct="1"/>
            <a:r>
              <a:rPr lang="en-US" sz="2800" i="1" dirty="0" err="1" smtClean="0">
                <a:latin typeface="Times New Roman" pitchFamily="18" charset="0"/>
              </a:rPr>
              <a:t>Phỏng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</a:rPr>
              <a:t>theo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Xu-khôm-lin-xki</a:t>
            </a:r>
            <a:endParaRPr lang="en-US" sz="3200" b="1" dirty="0">
              <a:latin typeface="Times New Roman" pitchFamily="18" charset="0"/>
            </a:endParaRPr>
          </a:p>
          <a:p>
            <a:pPr eaLnBrk="1" hangingPunct="1"/>
            <a:r>
              <a:rPr lang="en-US" sz="3200" dirty="0" smtClean="0">
                <a:latin typeface="Times New Roman" pitchFamily="18" charset="0"/>
              </a:rPr>
              <a:t>				</a:t>
            </a:r>
            <a:r>
              <a:rPr lang="en-US" sz="2800" i="1" dirty="0" smtClean="0">
                <a:latin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</a:rPr>
              <a:t>Mạnh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</a:rPr>
              <a:t>Hưởng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</a:rPr>
              <a:t>dịch</a:t>
            </a:r>
            <a:r>
              <a:rPr lang="en-US" sz="2800" i="1" dirty="0" smtClean="0">
                <a:latin typeface="Times New Roman" pitchFamily="18" charset="0"/>
              </a:rPr>
              <a:t>)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3400" y="47113"/>
            <a:ext cx="80010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24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 l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2017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3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7" name="Group 11"/>
          <p:cNvGrpSpPr>
            <a:grpSpLocks/>
          </p:cNvGrpSpPr>
          <p:nvPr/>
        </p:nvGrpSpPr>
        <p:grpSpPr bwMode="auto">
          <a:xfrm>
            <a:off x="0" y="2133600"/>
            <a:ext cx="1081088" cy="4440747"/>
            <a:chOff x="228600" y="2438400"/>
            <a:chExt cx="1159113" cy="4441588"/>
          </a:xfrm>
        </p:grpSpPr>
        <p:cxnSp>
          <p:nvCxnSpPr>
            <p:cNvPr id="33" name="Straight Connector 32"/>
            <p:cNvCxnSpPr/>
            <p:nvPr/>
          </p:nvCxnSpPr>
          <p:spPr bwMode="auto">
            <a:xfrm>
              <a:off x="228600" y="2438400"/>
              <a:ext cx="1143794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>
              <a:off x="1387713" y="2439988"/>
              <a:ext cx="0" cy="44400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2" name="Straight Connector 31"/>
          <p:cNvCxnSpPr/>
          <p:nvPr/>
        </p:nvCxnSpPr>
        <p:spPr bwMode="auto">
          <a:xfrm>
            <a:off x="1053379" y="6574347"/>
            <a:ext cx="7924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1115724" y="2193924"/>
            <a:ext cx="8077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500" dirty="0">
                <a:solidFill>
                  <a:srgbClr val="0033CC"/>
                </a:solidFill>
                <a:latin typeface="Times New Roman" pitchFamily="18" charset="0"/>
              </a:rPr>
              <a:t>   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giáo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bước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vào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lớp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bắt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đầu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kiểm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tra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bài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làm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ở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nhà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của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học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sinh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sz="35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 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Khi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đến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gần</a:t>
            </a:r>
            <a:r>
              <a:rPr lang="en-US" sz="3500" dirty="0">
                <a:solidFill>
                  <a:srgbClr val="0033CC"/>
                </a:solidFill>
                <a:latin typeface="Times New Roman" pitchFamily="18" charset="0"/>
              </a:rPr>
              <a:t>,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An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thì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thào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buồn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bã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:</a:t>
            </a:r>
          </a:p>
          <a:p>
            <a:pPr marL="457200" indent="-457200" eaLnBrk="1" hangingPunct="1">
              <a:buFontTx/>
              <a:buChar char="-"/>
            </a:pP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Thưa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hôm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nay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em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chưa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làm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bài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tập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  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nhẹ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nhàng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xoa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đầu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An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tay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dịu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dàng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đầy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trìu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mến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thương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yêu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</a:t>
            </a:r>
          </a:p>
          <a:p>
            <a:pPr algn="r" eaLnBrk="1" hangingPunct="1"/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</a:rPr>
              <a:t>Phỏng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</a:rPr>
              <a:t>theo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Xu</a:t>
            </a:r>
            <a:r>
              <a:rPr lang="en-US" sz="3200" b="1" dirty="0" err="1" smtClean="0">
                <a:latin typeface="Times New Roman" pitchFamily="18" charset="0"/>
              </a:rPr>
              <a:t>-khôm-lin-xki</a:t>
            </a:r>
            <a:endParaRPr lang="en-US" sz="3200" b="1" dirty="0">
              <a:latin typeface="Times New Roman" pitchFamily="18" charset="0"/>
            </a:endParaRPr>
          </a:p>
          <a:p>
            <a:pPr eaLnBrk="1" hangingPunct="1"/>
            <a:r>
              <a:rPr lang="en-US" sz="3200" dirty="0" smtClean="0">
                <a:latin typeface="Times New Roman" pitchFamily="18" charset="0"/>
              </a:rPr>
              <a:t>				</a:t>
            </a:r>
            <a:r>
              <a:rPr lang="en-US" sz="2800" i="1" dirty="0" smtClean="0">
                <a:latin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</a:rPr>
              <a:t>Mạnh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</a:rPr>
              <a:t>Hưởng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</a:rPr>
              <a:t>dịch</a:t>
            </a:r>
            <a:r>
              <a:rPr lang="en-US" sz="2800" i="1" dirty="0" smtClean="0">
                <a:latin typeface="Times New Roman" pitchFamily="18" charset="0"/>
              </a:rPr>
              <a:t>)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14400" y="533400"/>
            <a:ext cx="8001000" cy="143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500" u="sng" dirty="0" err="1" smtClean="0">
                <a:latin typeface="Times New Roman" pitchFamily="18" charset="0"/>
              </a:rPr>
              <a:t>Chính</a:t>
            </a:r>
            <a:r>
              <a:rPr lang="en-US" sz="3500" u="sng" dirty="0" smtClean="0">
                <a:latin typeface="Times New Roman" pitchFamily="18" charset="0"/>
              </a:rPr>
              <a:t> </a:t>
            </a:r>
            <a:r>
              <a:rPr lang="en-US" sz="3500" u="sng" dirty="0" err="1">
                <a:latin typeface="Times New Roman" pitchFamily="18" charset="0"/>
              </a:rPr>
              <a:t>tả</a:t>
            </a:r>
            <a:r>
              <a:rPr lang="en-US" sz="3500" dirty="0">
                <a:latin typeface="Times New Roman" pitchFamily="18" charset="0"/>
              </a:rPr>
              <a:t> (</a:t>
            </a:r>
            <a:r>
              <a:rPr lang="en-US" sz="3500" dirty="0" err="1">
                <a:latin typeface="Times New Roman" pitchFamily="18" charset="0"/>
              </a:rPr>
              <a:t>nghe</a:t>
            </a:r>
            <a:r>
              <a:rPr lang="en-US" sz="3500" dirty="0">
                <a:latin typeface="Times New Roman" pitchFamily="18" charset="0"/>
              </a:rPr>
              <a:t> - </a:t>
            </a:r>
            <a:r>
              <a:rPr lang="en-US" sz="3500" dirty="0" err="1">
                <a:latin typeface="Times New Roman" pitchFamily="18" charset="0"/>
              </a:rPr>
              <a:t>viết</a:t>
            </a:r>
            <a:r>
              <a:rPr lang="en-US" sz="35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		 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tay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dịu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dàng</a:t>
            </a:r>
            <a:endParaRPr lang="en-US" sz="3500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500" dirty="0" err="1" smtClean="0">
                <a:latin typeface="Times New Roman" pitchFamily="18" charset="0"/>
              </a:rPr>
              <a:t>Phân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biệt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ao</a:t>
            </a:r>
            <a:r>
              <a:rPr lang="en-US" sz="3500" dirty="0" smtClean="0">
                <a:latin typeface="Times New Roman" pitchFamily="18" charset="0"/>
              </a:rPr>
              <a:t>/au, r/d/</a:t>
            </a:r>
            <a:r>
              <a:rPr lang="en-US" sz="3500" dirty="0" err="1" smtClean="0">
                <a:latin typeface="Times New Roman" pitchFamily="18" charset="0"/>
              </a:rPr>
              <a:t>gi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uôn</a:t>
            </a:r>
            <a:r>
              <a:rPr lang="en-US" sz="3500" dirty="0" smtClean="0">
                <a:latin typeface="Times New Roman" pitchFamily="18" charset="0"/>
              </a:rPr>
              <a:t>/</a:t>
            </a:r>
            <a:r>
              <a:rPr lang="en-US" sz="3500" dirty="0" err="1" smtClean="0">
                <a:latin typeface="Times New Roman" pitchFamily="18" charset="0"/>
              </a:rPr>
              <a:t>uông</a:t>
            </a:r>
            <a:endParaRPr lang="en-US" sz="3500" dirty="0">
              <a:latin typeface="Times New Roman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33400" y="47113"/>
            <a:ext cx="80010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24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 l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2017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76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7" name="Group 11"/>
          <p:cNvGrpSpPr>
            <a:grpSpLocks/>
          </p:cNvGrpSpPr>
          <p:nvPr/>
        </p:nvGrpSpPr>
        <p:grpSpPr bwMode="auto">
          <a:xfrm>
            <a:off x="0" y="2133600"/>
            <a:ext cx="1081088" cy="4440747"/>
            <a:chOff x="228600" y="2438400"/>
            <a:chExt cx="1159113" cy="4441588"/>
          </a:xfrm>
        </p:grpSpPr>
        <p:cxnSp>
          <p:nvCxnSpPr>
            <p:cNvPr id="33" name="Straight Connector 32"/>
            <p:cNvCxnSpPr/>
            <p:nvPr/>
          </p:nvCxnSpPr>
          <p:spPr bwMode="auto">
            <a:xfrm>
              <a:off x="228600" y="2438400"/>
              <a:ext cx="1143794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>
              <a:off x="1387713" y="2439988"/>
              <a:ext cx="0" cy="44400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2" name="Straight Connector 31"/>
          <p:cNvCxnSpPr/>
          <p:nvPr/>
        </p:nvCxnSpPr>
        <p:spPr bwMode="auto">
          <a:xfrm>
            <a:off x="1053379" y="6574347"/>
            <a:ext cx="7924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14400" y="0"/>
            <a:ext cx="8001000" cy="211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n-US" sz="3500" dirty="0">
              <a:latin typeface="Times New Roman" pitchFamily="18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500" u="sng" dirty="0" err="1">
                <a:latin typeface="Times New Roman" pitchFamily="18" charset="0"/>
              </a:rPr>
              <a:t>Chính</a:t>
            </a:r>
            <a:r>
              <a:rPr lang="en-US" sz="3500" u="sng" dirty="0">
                <a:latin typeface="Times New Roman" pitchFamily="18" charset="0"/>
              </a:rPr>
              <a:t> </a:t>
            </a:r>
            <a:r>
              <a:rPr lang="en-US" sz="3500" u="sng" dirty="0" err="1">
                <a:latin typeface="Times New Roman" pitchFamily="18" charset="0"/>
              </a:rPr>
              <a:t>tả</a:t>
            </a:r>
            <a:r>
              <a:rPr lang="en-US" sz="3500" dirty="0">
                <a:latin typeface="Times New Roman" pitchFamily="18" charset="0"/>
              </a:rPr>
              <a:t> (</a:t>
            </a:r>
            <a:r>
              <a:rPr lang="en-US" sz="3500" dirty="0" err="1">
                <a:latin typeface="Times New Roman" pitchFamily="18" charset="0"/>
              </a:rPr>
              <a:t>nghe</a:t>
            </a:r>
            <a:r>
              <a:rPr lang="en-US" sz="3500" dirty="0">
                <a:latin typeface="Times New Roman" pitchFamily="18" charset="0"/>
              </a:rPr>
              <a:t> - </a:t>
            </a:r>
            <a:r>
              <a:rPr lang="en-US" sz="3500" dirty="0" err="1">
                <a:latin typeface="Times New Roman" pitchFamily="18" charset="0"/>
              </a:rPr>
              <a:t>viết</a:t>
            </a:r>
            <a:r>
              <a:rPr lang="en-US" sz="35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		 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tay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dịu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dàng</a:t>
            </a:r>
            <a:endParaRPr lang="en-US" sz="3500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500" dirty="0" err="1" smtClean="0">
                <a:latin typeface="Times New Roman" pitchFamily="18" charset="0"/>
              </a:rPr>
              <a:t>Phân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biệt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ao</a:t>
            </a:r>
            <a:r>
              <a:rPr lang="en-US" sz="3500" dirty="0" smtClean="0">
                <a:latin typeface="Times New Roman" pitchFamily="18" charset="0"/>
              </a:rPr>
              <a:t>/au, r/d/</a:t>
            </a:r>
            <a:r>
              <a:rPr lang="en-US" sz="3500" dirty="0" err="1" smtClean="0">
                <a:latin typeface="Times New Roman" pitchFamily="18" charset="0"/>
              </a:rPr>
              <a:t>gi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uôn</a:t>
            </a:r>
            <a:r>
              <a:rPr lang="en-US" sz="3500" dirty="0" smtClean="0">
                <a:latin typeface="Times New Roman" pitchFamily="18" charset="0"/>
              </a:rPr>
              <a:t>/</a:t>
            </a:r>
            <a:r>
              <a:rPr lang="en-US" sz="3500" dirty="0" err="1" smtClean="0">
                <a:latin typeface="Times New Roman" pitchFamily="18" charset="0"/>
              </a:rPr>
              <a:t>uông</a:t>
            </a:r>
            <a:endParaRPr lang="en-US" sz="3500" dirty="0">
              <a:latin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3400" y="47113"/>
            <a:ext cx="80010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24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 l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2017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904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5" descr="tải xuống (7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396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89449" y="2054225"/>
            <a:ext cx="5334001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Tư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thế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ngồi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khi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viết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bài</a:t>
            </a:r>
            <a:endParaRPr lang="en-US" sz="3200" b="1" dirty="0">
              <a:effectLst>
                <a:glow rad="101600">
                  <a:srgbClr val="FFFF00">
                    <a:alpha val="60000"/>
                  </a:srgbClr>
                </a:glow>
              </a:effectLst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33800" y="3276600"/>
            <a:ext cx="5638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cúi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25 cm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14400" y="685800"/>
            <a:ext cx="8001000" cy="143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500" u="sng" dirty="0" err="1" smtClean="0">
                <a:latin typeface="Times New Roman" pitchFamily="18" charset="0"/>
              </a:rPr>
              <a:t>Chính</a:t>
            </a:r>
            <a:r>
              <a:rPr lang="en-US" sz="3500" u="sng" dirty="0" smtClean="0">
                <a:latin typeface="Times New Roman" pitchFamily="18" charset="0"/>
              </a:rPr>
              <a:t> </a:t>
            </a:r>
            <a:r>
              <a:rPr lang="en-US" sz="3500" u="sng" dirty="0" err="1">
                <a:latin typeface="Times New Roman" pitchFamily="18" charset="0"/>
              </a:rPr>
              <a:t>tả</a:t>
            </a:r>
            <a:r>
              <a:rPr lang="en-US" sz="3500" dirty="0">
                <a:latin typeface="Times New Roman" pitchFamily="18" charset="0"/>
              </a:rPr>
              <a:t> (</a:t>
            </a:r>
            <a:r>
              <a:rPr lang="en-US" sz="3500" dirty="0" err="1">
                <a:latin typeface="Times New Roman" pitchFamily="18" charset="0"/>
              </a:rPr>
              <a:t>nghe</a:t>
            </a:r>
            <a:r>
              <a:rPr lang="en-US" sz="3500" dirty="0">
                <a:latin typeface="Times New Roman" pitchFamily="18" charset="0"/>
              </a:rPr>
              <a:t> - </a:t>
            </a:r>
            <a:r>
              <a:rPr lang="en-US" sz="3500" dirty="0" err="1">
                <a:latin typeface="Times New Roman" pitchFamily="18" charset="0"/>
              </a:rPr>
              <a:t>viết</a:t>
            </a:r>
            <a:r>
              <a:rPr lang="en-US" sz="35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		 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tay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dịu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dàng</a:t>
            </a:r>
            <a:endParaRPr lang="en-US" sz="3500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500" dirty="0" err="1" smtClean="0">
                <a:latin typeface="Times New Roman" pitchFamily="18" charset="0"/>
              </a:rPr>
              <a:t>Phân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biệt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ao</a:t>
            </a:r>
            <a:r>
              <a:rPr lang="en-US" sz="3500" dirty="0" smtClean="0">
                <a:latin typeface="Times New Roman" pitchFamily="18" charset="0"/>
              </a:rPr>
              <a:t>/au, r/d/</a:t>
            </a:r>
            <a:r>
              <a:rPr lang="en-US" sz="3500" dirty="0" err="1" smtClean="0">
                <a:latin typeface="Times New Roman" pitchFamily="18" charset="0"/>
              </a:rPr>
              <a:t>gi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uôn</a:t>
            </a:r>
            <a:r>
              <a:rPr lang="en-US" sz="3500" dirty="0" smtClean="0">
                <a:latin typeface="Times New Roman" pitchFamily="18" charset="0"/>
              </a:rPr>
              <a:t>/</a:t>
            </a:r>
            <a:r>
              <a:rPr lang="en-US" sz="3500" dirty="0" err="1" smtClean="0">
                <a:latin typeface="Times New Roman" pitchFamily="18" charset="0"/>
              </a:rPr>
              <a:t>uông</a:t>
            </a:r>
            <a:endParaRPr lang="en-US" sz="3500" dirty="0">
              <a:latin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33400" y="47113"/>
            <a:ext cx="80010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24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 l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2017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98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7" name="Group 11"/>
          <p:cNvGrpSpPr>
            <a:grpSpLocks/>
          </p:cNvGrpSpPr>
          <p:nvPr/>
        </p:nvGrpSpPr>
        <p:grpSpPr bwMode="auto">
          <a:xfrm>
            <a:off x="0" y="2133600"/>
            <a:ext cx="1081088" cy="4440747"/>
            <a:chOff x="228600" y="2438400"/>
            <a:chExt cx="1159113" cy="4441588"/>
          </a:xfrm>
        </p:grpSpPr>
        <p:cxnSp>
          <p:nvCxnSpPr>
            <p:cNvPr id="33" name="Straight Connector 32"/>
            <p:cNvCxnSpPr/>
            <p:nvPr/>
          </p:nvCxnSpPr>
          <p:spPr bwMode="auto">
            <a:xfrm>
              <a:off x="228600" y="2438400"/>
              <a:ext cx="1143794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>
              <a:off x="1387713" y="2439988"/>
              <a:ext cx="0" cy="44400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2" name="Straight Connector 31"/>
          <p:cNvCxnSpPr/>
          <p:nvPr/>
        </p:nvCxnSpPr>
        <p:spPr bwMode="auto">
          <a:xfrm>
            <a:off x="1053379" y="6574347"/>
            <a:ext cx="7924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14400" y="694745"/>
            <a:ext cx="8001000" cy="143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500" u="sng" dirty="0" err="1" smtClean="0">
                <a:latin typeface="Times New Roman" pitchFamily="18" charset="0"/>
              </a:rPr>
              <a:t>Chính</a:t>
            </a:r>
            <a:r>
              <a:rPr lang="en-US" sz="3500" u="sng" dirty="0" smtClean="0">
                <a:latin typeface="Times New Roman" pitchFamily="18" charset="0"/>
              </a:rPr>
              <a:t> </a:t>
            </a:r>
            <a:r>
              <a:rPr lang="en-US" sz="3500" u="sng" dirty="0" err="1">
                <a:latin typeface="Times New Roman" pitchFamily="18" charset="0"/>
              </a:rPr>
              <a:t>tả</a:t>
            </a:r>
            <a:r>
              <a:rPr lang="en-US" sz="3500" dirty="0">
                <a:latin typeface="Times New Roman" pitchFamily="18" charset="0"/>
              </a:rPr>
              <a:t> (</a:t>
            </a:r>
            <a:r>
              <a:rPr lang="en-US" sz="3500" dirty="0" err="1">
                <a:latin typeface="Times New Roman" pitchFamily="18" charset="0"/>
              </a:rPr>
              <a:t>nghe</a:t>
            </a:r>
            <a:r>
              <a:rPr lang="en-US" sz="3500" dirty="0">
                <a:latin typeface="Times New Roman" pitchFamily="18" charset="0"/>
              </a:rPr>
              <a:t> - </a:t>
            </a:r>
            <a:r>
              <a:rPr lang="en-US" sz="3500" dirty="0" err="1">
                <a:latin typeface="Times New Roman" pitchFamily="18" charset="0"/>
              </a:rPr>
              <a:t>viết</a:t>
            </a:r>
            <a:r>
              <a:rPr lang="en-US" sz="35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		 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tay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dịu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dàng</a:t>
            </a:r>
            <a:endParaRPr lang="en-US" sz="3500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500" dirty="0" err="1" smtClean="0">
                <a:latin typeface="Times New Roman" pitchFamily="18" charset="0"/>
              </a:rPr>
              <a:t>Phân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biệt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ao</a:t>
            </a:r>
            <a:r>
              <a:rPr lang="en-US" sz="3500" dirty="0" smtClean="0">
                <a:latin typeface="Times New Roman" pitchFamily="18" charset="0"/>
              </a:rPr>
              <a:t>/au, r/d/</a:t>
            </a:r>
            <a:r>
              <a:rPr lang="en-US" sz="3500" dirty="0" err="1" smtClean="0">
                <a:latin typeface="Times New Roman" pitchFamily="18" charset="0"/>
              </a:rPr>
              <a:t>gi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uôn</a:t>
            </a:r>
            <a:r>
              <a:rPr lang="en-US" sz="3500" dirty="0" smtClean="0">
                <a:latin typeface="Times New Roman" pitchFamily="18" charset="0"/>
              </a:rPr>
              <a:t>/</a:t>
            </a:r>
            <a:r>
              <a:rPr lang="en-US" sz="3500" dirty="0" err="1" smtClean="0">
                <a:latin typeface="Times New Roman" pitchFamily="18" charset="0"/>
              </a:rPr>
              <a:t>uông</a:t>
            </a:r>
            <a:endParaRPr lang="en-US" sz="3500" dirty="0">
              <a:latin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3400" y="47113"/>
            <a:ext cx="80010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24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 l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2017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64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7" name="Group 11"/>
          <p:cNvGrpSpPr>
            <a:grpSpLocks/>
          </p:cNvGrpSpPr>
          <p:nvPr/>
        </p:nvGrpSpPr>
        <p:grpSpPr bwMode="auto">
          <a:xfrm>
            <a:off x="434" y="2193924"/>
            <a:ext cx="1081088" cy="4609023"/>
            <a:chOff x="228600" y="2438400"/>
            <a:chExt cx="1159113" cy="4441588"/>
          </a:xfrm>
        </p:grpSpPr>
        <p:cxnSp>
          <p:nvCxnSpPr>
            <p:cNvPr id="33" name="Straight Connector 32"/>
            <p:cNvCxnSpPr/>
            <p:nvPr/>
          </p:nvCxnSpPr>
          <p:spPr bwMode="auto">
            <a:xfrm>
              <a:off x="228600" y="2438400"/>
              <a:ext cx="1143794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>
              <a:off x="1387713" y="2439988"/>
              <a:ext cx="0" cy="44400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2" name="Straight Connector 31"/>
          <p:cNvCxnSpPr/>
          <p:nvPr/>
        </p:nvCxnSpPr>
        <p:spPr bwMode="auto">
          <a:xfrm>
            <a:off x="1053379" y="6781800"/>
            <a:ext cx="8090621" cy="211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1115724" y="2193924"/>
            <a:ext cx="80772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200" b="1" dirty="0">
                <a:latin typeface="HP001 5 hàng" pitchFamily="34" charset="0"/>
              </a:rPr>
              <a:t>   </a:t>
            </a:r>
            <a:r>
              <a:rPr lang="en-US" sz="3200" b="1" dirty="0" err="1" smtClean="0">
                <a:latin typeface="HP001 5 hàng" pitchFamily="34" charset="0"/>
              </a:rPr>
              <a:t>Thầy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giáo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bước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vào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lớp</a:t>
            </a:r>
            <a:r>
              <a:rPr lang="en-US" sz="3200" b="1" dirty="0" smtClean="0">
                <a:latin typeface="HP001 5 hàng" pitchFamily="34" charset="0"/>
              </a:rPr>
              <a:t>. </a:t>
            </a:r>
            <a:r>
              <a:rPr lang="en-US" sz="3200" b="1" dirty="0" err="1" smtClean="0">
                <a:latin typeface="HP001 5 hàng" pitchFamily="34" charset="0"/>
              </a:rPr>
              <a:t>Thầy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bắt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đầu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kiểm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tra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bài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làm</a:t>
            </a:r>
            <a:r>
              <a:rPr lang="en-US" sz="3200" b="1" dirty="0" smtClean="0">
                <a:latin typeface="HP001 5 hàng" pitchFamily="34" charset="0"/>
              </a:rPr>
              <a:t> ở </a:t>
            </a:r>
            <a:r>
              <a:rPr lang="en-US" sz="3200" b="1" dirty="0" err="1" smtClean="0">
                <a:latin typeface="HP001 5 hàng" pitchFamily="34" charset="0"/>
              </a:rPr>
              <a:t>nhà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của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học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sinh</a:t>
            </a:r>
            <a:r>
              <a:rPr lang="en-US" sz="3200" b="1" dirty="0" smtClean="0">
                <a:latin typeface="HP001 5 hàng" pitchFamily="34" charset="0"/>
              </a:rPr>
              <a:t>.</a:t>
            </a:r>
          </a:p>
          <a:p>
            <a:pPr eaLnBrk="1" hangingPunct="1"/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smtClean="0">
                <a:latin typeface="HP001 5 hàng" pitchFamily="34" charset="0"/>
              </a:rPr>
              <a:t>  </a:t>
            </a:r>
            <a:r>
              <a:rPr lang="en-US" sz="3200" b="1" dirty="0" err="1" smtClean="0">
                <a:latin typeface="HP001 5 hàng" pitchFamily="34" charset="0"/>
              </a:rPr>
              <a:t>Khi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thầy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đến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gần</a:t>
            </a:r>
            <a:r>
              <a:rPr lang="en-US" sz="3200" b="1" dirty="0">
                <a:latin typeface="HP001 5 hàng" pitchFamily="34" charset="0"/>
              </a:rPr>
              <a:t>,</a:t>
            </a:r>
            <a:r>
              <a:rPr lang="en-US" sz="3200" b="1" dirty="0" smtClean="0">
                <a:latin typeface="HP001 5 hàng" pitchFamily="34" charset="0"/>
              </a:rPr>
              <a:t> An </a:t>
            </a:r>
            <a:r>
              <a:rPr lang="en-US" sz="3200" b="1" dirty="0" err="1" smtClean="0">
                <a:latin typeface="HP001 5 hàng" pitchFamily="34" charset="0"/>
              </a:rPr>
              <a:t>thì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thào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buồn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bã</a:t>
            </a:r>
            <a:r>
              <a:rPr lang="en-US" sz="3200" b="1" dirty="0" smtClean="0">
                <a:latin typeface="HP001 5 hàng" pitchFamily="34" charset="0"/>
              </a:rPr>
              <a:t>:</a:t>
            </a:r>
          </a:p>
          <a:p>
            <a:pPr marL="457200" indent="-457200" eaLnBrk="1" hangingPunct="1">
              <a:buFontTx/>
              <a:buChar char="-"/>
            </a:pPr>
            <a:r>
              <a:rPr lang="en-US" sz="3200" b="1" dirty="0" err="1" smtClean="0">
                <a:latin typeface="HP001 5 hàng" pitchFamily="34" charset="0"/>
              </a:rPr>
              <a:t>Thưa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thầy</a:t>
            </a:r>
            <a:r>
              <a:rPr lang="en-US" sz="3200" b="1" dirty="0" smtClean="0">
                <a:latin typeface="HP001 5 hàng" pitchFamily="34" charset="0"/>
              </a:rPr>
              <a:t>, </a:t>
            </a:r>
            <a:r>
              <a:rPr lang="en-US" sz="3200" b="1" dirty="0" err="1" smtClean="0">
                <a:latin typeface="HP001 5 hàng" pitchFamily="34" charset="0"/>
              </a:rPr>
              <a:t>hôm</a:t>
            </a:r>
            <a:r>
              <a:rPr lang="en-US" sz="3200" b="1" dirty="0" smtClean="0">
                <a:latin typeface="HP001 5 hàng" pitchFamily="34" charset="0"/>
              </a:rPr>
              <a:t> nay </a:t>
            </a:r>
            <a:r>
              <a:rPr lang="en-US" sz="3200" b="1" dirty="0" err="1" smtClean="0">
                <a:latin typeface="HP001 5 hàng" pitchFamily="34" charset="0"/>
              </a:rPr>
              <a:t>em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chưa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làm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bài</a:t>
            </a:r>
            <a:endParaRPr lang="en-US" sz="3200" b="1" dirty="0" smtClean="0">
              <a:latin typeface="HP001 5 hàng" pitchFamily="34" charset="0"/>
            </a:endParaRPr>
          </a:p>
          <a:p>
            <a:pPr eaLnBrk="1" hangingPunct="1"/>
            <a:r>
              <a:rPr lang="en-US" sz="3200" b="1" dirty="0" err="1" smtClean="0">
                <a:latin typeface="HP001 5 hàng" pitchFamily="34" charset="0"/>
              </a:rPr>
              <a:t>tập</a:t>
            </a:r>
            <a:r>
              <a:rPr lang="en-US" sz="3200" b="1" dirty="0" smtClean="0">
                <a:latin typeface="HP001 5 hàng" pitchFamily="34" charset="0"/>
              </a:rPr>
              <a:t>.</a:t>
            </a:r>
          </a:p>
          <a:p>
            <a:pPr eaLnBrk="1" hangingPunct="1"/>
            <a:r>
              <a:rPr lang="en-US" sz="3200" b="1" dirty="0" smtClean="0">
                <a:latin typeface="HP001 5 hàng" pitchFamily="34" charset="0"/>
              </a:rPr>
              <a:t>   </a:t>
            </a:r>
            <a:r>
              <a:rPr lang="en-US" sz="3200" b="1" dirty="0" err="1" smtClean="0">
                <a:latin typeface="HP001 5 hàng" pitchFamily="34" charset="0"/>
              </a:rPr>
              <a:t>Thầy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nhẹ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nhàng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xoa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đầu</a:t>
            </a:r>
            <a:r>
              <a:rPr lang="en-US" sz="3200" b="1" dirty="0" smtClean="0">
                <a:latin typeface="HP001 5 hàng" pitchFamily="34" charset="0"/>
              </a:rPr>
              <a:t> An. </a:t>
            </a:r>
            <a:r>
              <a:rPr lang="en-US" sz="3200" b="1" dirty="0" err="1" smtClean="0">
                <a:latin typeface="HP001 5 hàng" pitchFamily="34" charset="0"/>
              </a:rPr>
              <a:t>Bàn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tay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thầy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dịu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dàng</a:t>
            </a:r>
            <a:r>
              <a:rPr lang="en-US" sz="3200" b="1" dirty="0" smtClean="0">
                <a:latin typeface="HP001 5 hàng" pitchFamily="34" charset="0"/>
              </a:rPr>
              <a:t>, </a:t>
            </a:r>
            <a:r>
              <a:rPr lang="en-US" sz="3200" b="1" dirty="0" err="1" smtClean="0">
                <a:latin typeface="HP001 5 hàng" pitchFamily="34" charset="0"/>
              </a:rPr>
              <a:t>đầy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trìu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mến</a:t>
            </a:r>
            <a:r>
              <a:rPr lang="en-US" sz="3200" b="1" dirty="0" smtClean="0">
                <a:latin typeface="HP001 5 hàng" pitchFamily="34" charset="0"/>
              </a:rPr>
              <a:t>, </a:t>
            </a:r>
            <a:r>
              <a:rPr lang="en-US" sz="3200" b="1" dirty="0" err="1" smtClean="0">
                <a:latin typeface="HP001 5 hàng" pitchFamily="34" charset="0"/>
              </a:rPr>
              <a:t>thương</a:t>
            </a:r>
            <a:r>
              <a:rPr lang="en-US" sz="3200" b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yêu</a:t>
            </a:r>
            <a:r>
              <a:rPr lang="en-US" sz="3200" b="1" dirty="0" smtClean="0">
                <a:latin typeface="HP001 5 hàng" pitchFamily="34" charset="0"/>
              </a:rPr>
              <a:t>.</a:t>
            </a:r>
          </a:p>
          <a:p>
            <a:pPr eaLnBrk="1" hangingPunct="1"/>
            <a:r>
              <a:rPr lang="en-US" sz="3200" b="1" i="1" dirty="0">
                <a:latin typeface="HP001 5 hàng" pitchFamily="34" charset="0"/>
              </a:rPr>
              <a:t> </a:t>
            </a:r>
            <a:r>
              <a:rPr lang="en-US" sz="3200" b="1" i="1" dirty="0" smtClean="0">
                <a:latin typeface="HP001 5 hàng" pitchFamily="34" charset="0"/>
              </a:rPr>
              <a:t>             </a:t>
            </a:r>
            <a:r>
              <a:rPr lang="en-US" sz="3200" b="1" i="1" dirty="0" err="1" smtClean="0">
                <a:latin typeface="HP001 5 hàng" pitchFamily="34" charset="0"/>
              </a:rPr>
              <a:t>Phỏng</a:t>
            </a:r>
            <a:r>
              <a:rPr lang="en-US" sz="3200" b="1" i="1" dirty="0" smtClean="0">
                <a:latin typeface="HP001 5 hàng" pitchFamily="34" charset="0"/>
              </a:rPr>
              <a:t> </a:t>
            </a:r>
            <a:r>
              <a:rPr lang="en-US" sz="3200" b="1" i="1" dirty="0" err="1" smtClean="0">
                <a:latin typeface="HP001 5 hàng" pitchFamily="34" charset="0"/>
              </a:rPr>
              <a:t>theo</a:t>
            </a:r>
            <a:r>
              <a:rPr lang="en-US" sz="3200" b="1" i="1" dirty="0" smtClean="0">
                <a:latin typeface="HP001 5 hàng" pitchFamily="34" charset="0"/>
              </a:rPr>
              <a:t> </a:t>
            </a:r>
            <a:r>
              <a:rPr lang="en-US" sz="3200" b="1" dirty="0" err="1" smtClean="0">
                <a:latin typeface="HP001 5 hàng" pitchFamily="34" charset="0"/>
              </a:rPr>
              <a:t>Xu-khôm-lin-xki</a:t>
            </a:r>
            <a:endParaRPr lang="en-US" sz="3200" b="1" dirty="0">
              <a:latin typeface="HP001 5 hàng" pitchFamily="34" charset="0"/>
            </a:endParaRPr>
          </a:p>
          <a:p>
            <a:pPr eaLnBrk="1" hangingPunct="1"/>
            <a:r>
              <a:rPr lang="en-US" sz="3200" b="1" dirty="0" smtClean="0">
                <a:latin typeface="HP001 5 hàng" pitchFamily="34" charset="0"/>
              </a:rPr>
              <a:t>			 </a:t>
            </a:r>
            <a:r>
              <a:rPr lang="en-US" sz="3200" b="1" i="1" dirty="0" smtClean="0">
                <a:latin typeface="HP001 5 hàng" pitchFamily="34" charset="0"/>
              </a:rPr>
              <a:t>(</a:t>
            </a:r>
            <a:r>
              <a:rPr lang="en-US" sz="3200" b="1" i="1" dirty="0" err="1" smtClean="0">
                <a:latin typeface="HP001 5 hàng" pitchFamily="34" charset="0"/>
              </a:rPr>
              <a:t>Mạnh</a:t>
            </a:r>
            <a:r>
              <a:rPr lang="en-US" sz="3200" b="1" i="1" dirty="0" smtClean="0">
                <a:latin typeface="HP001 5 hàng" pitchFamily="34" charset="0"/>
              </a:rPr>
              <a:t> </a:t>
            </a:r>
            <a:r>
              <a:rPr lang="en-US" sz="3200" b="1" i="1" dirty="0" err="1" smtClean="0">
                <a:latin typeface="HP001 5 hàng" pitchFamily="34" charset="0"/>
              </a:rPr>
              <a:t>Hưởng</a:t>
            </a:r>
            <a:r>
              <a:rPr lang="en-US" sz="3200" b="1" i="1" dirty="0" smtClean="0">
                <a:latin typeface="HP001 5 hàng" pitchFamily="34" charset="0"/>
              </a:rPr>
              <a:t> </a:t>
            </a:r>
            <a:r>
              <a:rPr lang="en-US" sz="3200" b="1" i="1" dirty="0" err="1" smtClean="0">
                <a:latin typeface="HP001 5 hàng" pitchFamily="34" charset="0"/>
              </a:rPr>
              <a:t>dịch</a:t>
            </a:r>
            <a:r>
              <a:rPr lang="en-US" sz="3200" b="1" i="1" dirty="0" smtClean="0">
                <a:latin typeface="HP001 5 hàng" pitchFamily="34" charset="0"/>
              </a:rPr>
              <a:t>)</a:t>
            </a:r>
            <a:endParaRPr lang="en-US" sz="3200" b="1" i="1" dirty="0">
              <a:latin typeface="HP001 5 hàng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14400" y="609600"/>
            <a:ext cx="8001000" cy="143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3500" u="sng" dirty="0" err="1" smtClean="0">
                <a:latin typeface="Times New Roman" pitchFamily="18" charset="0"/>
              </a:rPr>
              <a:t>Chính</a:t>
            </a:r>
            <a:r>
              <a:rPr lang="en-US" sz="3500" u="sng" dirty="0" smtClean="0">
                <a:latin typeface="Times New Roman" pitchFamily="18" charset="0"/>
              </a:rPr>
              <a:t> </a:t>
            </a:r>
            <a:r>
              <a:rPr lang="en-US" sz="3500" u="sng" dirty="0" err="1">
                <a:latin typeface="Times New Roman" pitchFamily="18" charset="0"/>
              </a:rPr>
              <a:t>tả</a:t>
            </a:r>
            <a:r>
              <a:rPr lang="en-US" sz="3500" dirty="0">
                <a:latin typeface="Times New Roman" pitchFamily="18" charset="0"/>
              </a:rPr>
              <a:t> (</a:t>
            </a:r>
            <a:r>
              <a:rPr lang="en-US" sz="3500" dirty="0" err="1">
                <a:latin typeface="Times New Roman" pitchFamily="18" charset="0"/>
              </a:rPr>
              <a:t>nghe</a:t>
            </a:r>
            <a:r>
              <a:rPr lang="en-US" sz="3500" dirty="0">
                <a:latin typeface="Times New Roman" pitchFamily="18" charset="0"/>
              </a:rPr>
              <a:t> - </a:t>
            </a:r>
            <a:r>
              <a:rPr lang="en-US" sz="3500" dirty="0" err="1">
                <a:latin typeface="Times New Roman" pitchFamily="18" charset="0"/>
              </a:rPr>
              <a:t>viết</a:t>
            </a:r>
            <a:r>
              <a:rPr lang="en-US" sz="3500" dirty="0">
                <a:latin typeface="Times New Roman" pitchFamily="18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		 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tay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dịu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dàng</a:t>
            </a:r>
            <a:endParaRPr lang="en-US" sz="3500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500" dirty="0">
                <a:solidFill>
                  <a:srgbClr val="FF0000"/>
                </a:solidFill>
                <a:latin typeface="Times New Roman" pitchFamily="18" charset="0"/>
              </a:rPr>
              <a:t>           </a:t>
            </a:r>
            <a:r>
              <a:rPr lang="en-US" sz="3500" dirty="0" err="1" smtClean="0">
                <a:latin typeface="Times New Roman" pitchFamily="18" charset="0"/>
              </a:rPr>
              <a:t>Phân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biệt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ao</a:t>
            </a:r>
            <a:r>
              <a:rPr lang="en-US" sz="3500" dirty="0" smtClean="0">
                <a:latin typeface="Times New Roman" pitchFamily="18" charset="0"/>
              </a:rPr>
              <a:t>/au, r/d/</a:t>
            </a:r>
            <a:r>
              <a:rPr lang="en-US" sz="3500" dirty="0" err="1" smtClean="0">
                <a:latin typeface="Times New Roman" pitchFamily="18" charset="0"/>
              </a:rPr>
              <a:t>gi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uôn</a:t>
            </a:r>
            <a:r>
              <a:rPr lang="en-US" sz="3500" dirty="0" smtClean="0">
                <a:latin typeface="Times New Roman" pitchFamily="18" charset="0"/>
              </a:rPr>
              <a:t>/</a:t>
            </a:r>
            <a:r>
              <a:rPr lang="en-US" sz="3500" dirty="0" err="1" smtClean="0">
                <a:latin typeface="Times New Roman" pitchFamily="18" charset="0"/>
              </a:rPr>
              <a:t>uông</a:t>
            </a:r>
            <a:endParaRPr lang="en-US" sz="3500" dirty="0">
              <a:latin typeface="Times New Roman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33400" y="47113"/>
            <a:ext cx="8001000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24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 l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2017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6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527</Words>
  <Application>Microsoft Office PowerPoint</Application>
  <PresentationFormat>On-screen Show (4:3)</PresentationFormat>
  <Paragraphs>81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Thy</dc:creator>
  <cp:lastModifiedBy>PC</cp:lastModifiedBy>
  <cp:revision>27</cp:revision>
  <dcterms:created xsi:type="dcterms:W3CDTF">2015-10-03T13:47:11Z</dcterms:created>
  <dcterms:modified xsi:type="dcterms:W3CDTF">2020-05-06T13:37:48Z</dcterms:modified>
</cp:coreProperties>
</file>